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al Unicode Bold" charset="1" panose="020B0704020202020204"/>
      <p:regular r:id="rId16"/>
    </p:embeddedFont>
    <p:embeddedFont>
      <p:font typeface="Arial Unicode" charset="1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46501" y="-525196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941310" y="8794622"/>
            <a:ext cx="331799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135747" y="1565748"/>
            <a:ext cx="9813429" cy="697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9"/>
              </a:lnSpc>
            </a:pPr>
            <a:r>
              <a:rPr lang="en-US" sz="11499" spc="-72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Keyword-Based Automation Workflow</a:t>
            </a:r>
          </a:p>
          <a:p>
            <a:pPr algn="l">
              <a:lnSpc>
                <a:spcPts val="1321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106834" y="7490025"/>
            <a:ext cx="5152466" cy="10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19"/>
              </a:lnSpc>
            </a:pP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Mykhailo Boiko</a:t>
            </a:r>
          </a:p>
          <a:p>
            <a:pPr algn="r">
              <a:lnSpc>
                <a:spcPts val="2719"/>
              </a:lnSpc>
            </a:pP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Artem Mazur</a:t>
            </a:r>
          </a:p>
          <a:p>
            <a:pPr algn="r">
              <a:lnSpc>
                <a:spcPts val="2719"/>
              </a:lnSpc>
            </a:pPr>
            <a:r>
              <a:rPr lang="en-US" sz="28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Denys Pirog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339802" y="4574933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85928" y="2157006"/>
            <a:ext cx="8116145" cy="29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b="true" sz="1312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323649" y="4574933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2" y="0"/>
                </a:lnTo>
                <a:lnTo>
                  <a:pt x="1492252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5563941" y="-525215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56736" y="2208412"/>
            <a:ext cx="4850352" cy="6863090"/>
            <a:chOff x="0" y="0"/>
            <a:chExt cx="1277459" cy="180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459" cy="1807563"/>
            </a:xfrm>
            <a:custGeom>
              <a:avLst/>
              <a:gdLst/>
              <a:ahLst/>
              <a:cxnLst/>
              <a:rect r="r" b="b" t="t" l="l"/>
              <a:pathLst>
                <a:path h="1807563" w="1277459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75115" y="2521185"/>
            <a:ext cx="4239784" cy="6252956"/>
            <a:chOff x="0" y="0"/>
            <a:chExt cx="656853" cy="968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6853" cy="968746"/>
            </a:xfrm>
            <a:custGeom>
              <a:avLst/>
              <a:gdLst/>
              <a:ahLst/>
              <a:cxnLst/>
              <a:rect r="r" b="b" t="t" l="l"/>
              <a:pathLst>
                <a:path h="968746" w="656853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85" r="0" b="-88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9360" y="2018834"/>
            <a:ext cx="8156779" cy="107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2"/>
              </a:lnSpc>
            </a:pPr>
            <a:r>
              <a:rPr lang="en-US" sz="8900" spc="-56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613" y="4253970"/>
            <a:ext cx="10101099" cy="291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Daily information searches require opening multiple websites, reading large texts, and manually extracting key facts. Each query takes 15-20 minutes.</a:t>
            </a:r>
          </a:p>
          <a:p>
            <a:pPr algn="l">
              <a:lnSpc>
                <a:spcPts val="2910"/>
              </a:lnSpc>
            </a:pPr>
          </a:p>
          <a:p>
            <a:pPr algn="l">
              <a:lnSpc>
                <a:spcPts val="291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Typical scenario: open Wikipedia, read article, find news site, read several articles, manually formulate conclusions. Process repeats with every query.</a:t>
            </a:r>
          </a:p>
          <a:p>
            <a:pPr algn="l">
              <a:lnSpc>
                <a:spcPts val="291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646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22622" y="1710407"/>
            <a:ext cx="2180311" cy="21803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5797037" y="1986632"/>
            <a:ext cx="6693926" cy="20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2"/>
              </a:lnSpc>
            </a:pPr>
            <a:r>
              <a:rPr lang="en-US" sz="8900" spc="-5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AUTOMATED 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38643" y="4882897"/>
            <a:ext cx="8810714" cy="291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Telegram bot with n8n workflow automates the entire process. User sends keyword, system collects data from Wikipedia and NewsAPI, AI processes it, user receives ready answer in 10-15 seconds.</a:t>
            </a:r>
          </a:p>
          <a:p>
            <a:pPr algn="l">
              <a:lnSpc>
                <a:spcPts val="2910"/>
              </a:lnSpc>
            </a:pPr>
          </a:p>
          <a:p>
            <a:pPr algn="l">
              <a:lnSpc>
                <a:spcPts val="291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Result: 95-98% time savings per query.</a:t>
            </a:r>
          </a:p>
          <a:p>
            <a:pPr algn="l">
              <a:lnSpc>
                <a:spcPts val="291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4840862" y="6307837"/>
            <a:ext cx="2180311" cy="21803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1504275"/>
            <a:ext cx="8379114" cy="20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2"/>
              </a:lnSpc>
            </a:pPr>
            <a:r>
              <a:rPr lang="en-US" sz="8900" spc="-56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WORKFLOW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278" y="4544996"/>
            <a:ext cx="8192902" cy="451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Parallel data processing: first flow retrieves Wikipedia article, second collects NewsAPI news simultaneously. Data merges, filters inappropriate content, and sends to Gemini AI.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AI analyzes relevance, extracts key facts, structures response. Final answer automatically sent to user via Telegram.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 manual intervention between user query and final response.</a:t>
            </a:r>
          </a:p>
          <a:p>
            <a:pPr algn="l">
              <a:lnSpc>
                <a:spcPts val="250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6334" y="3524462"/>
            <a:ext cx="14975333" cy="14975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57241" y="4325370"/>
            <a:ext cx="13373518" cy="13373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53625" y="1304925"/>
            <a:ext cx="6853870" cy="207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8933" spc="-56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DATA COLLECTION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8258" y="1741234"/>
            <a:ext cx="7951042" cy="334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Wikipedia API provides encyclopedic information with article summaries. NewsAPI delivers current news based on keywords.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Preprocessing includes parallel HTTP requests, content extraction, error handling, and filtering. System combines reference knowledge with current events automatically.</a:t>
            </a:r>
          </a:p>
          <a:p>
            <a:pPr algn="l">
              <a:lnSpc>
                <a:spcPts val="2303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350522" y="5218651"/>
            <a:ext cx="11586956" cy="1158695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80560" y="6087397"/>
            <a:ext cx="9326880" cy="4663440"/>
            <a:chOff x="0" y="0"/>
            <a:chExt cx="6350000" cy="3175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2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0" t="-79449" r="0" b="-79449"/>
              </a:stretch>
            </a:blip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490085" y="453648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789233" y="324759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50886"/>
            <a:ext cx="7119074" cy="20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2"/>
              </a:lnSpc>
            </a:pPr>
            <a:r>
              <a:rPr lang="en-US" sz="8900" spc="-56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AI INTEGRATION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10422" y="4126875"/>
            <a:ext cx="6748453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Gemini AI receives merged data and processes it with structured prompts. AI combines encyclopedic context with recent developments, maintaining readability and factual accuracy.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AI output sent directly to user without post-processing - true end-to-end automation.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0844" y="-91004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218604" y="-1214872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07060" y="2177468"/>
            <a:ext cx="9293790" cy="20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2"/>
              </a:lnSpc>
            </a:pPr>
            <a:r>
              <a:rPr lang="en-US" sz="8900" spc="-56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SYSTEM RELIABILITY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12621930" y="341845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21930" y="4625809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25523" y="4951861"/>
            <a:ext cx="7436963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Tested with various input types and data volumes. Handles edge cases: unavailable APIs, empty responses, inappropriate content.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Multi-step error handling prevents workflow failures. Same query produces consistent results across different topics and complexity levels.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621930" y="-1901401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2621930" y="-297947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8859" y="3905757"/>
            <a:ext cx="8516276" cy="3762119"/>
            <a:chOff x="0" y="0"/>
            <a:chExt cx="2177506" cy="961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6" cy="961927"/>
            </a:xfrm>
            <a:custGeom>
              <a:avLst/>
              <a:gdLst/>
              <a:ahLst/>
              <a:cxnLst/>
              <a:rect r="r" b="b" t="t" l="l"/>
              <a:pathLst>
                <a:path h="961927" w="2177506">
                  <a:moveTo>
                    <a:pt x="19091" y="0"/>
                  </a:moveTo>
                  <a:lnTo>
                    <a:pt x="2158416" y="0"/>
                  </a:lnTo>
                  <a:cubicBezTo>
                    <a:pt x="2163479" y="0"/>
                    <a:pt x="2168335" y="2011"/>
                    <a:pt x="2171915" y="5591"/>
                  </a:cubicBezTo>
                  <a:cubicBezTo>
                    <a:pt x="2175495" y="9172"/>
                    <a:pt x="2177506" y="14027"/>
                    <a:pt x="2177506" y="19091"/>
                  </a:cubicBezTo>
                  <a:lnTo>
                    <a:pt x="2177506" y="942837"/>
                  </a:lnTo>
                  <a:cubicBezTo>
                    <a:pt x="2177506" y="953380"/>
                    <a:pt x="2168959" y="961927"/>
                    <a:pt x="2158416" y="961927"/>
                  </a:cubicBezTo>
                  <a:lnTo>
                    <a:pt x="19091" y="961927"/>
                  </a:lnTo>
                  <a:cubicBezTo>
                    <a:pt x="14027" y="961927"/>
                    <a:pt x="9172" y="959916"/>
                    <a:pt x="5591" y="956336"/>
                  </a:cubicBezTo>
                  <a:cubicBezTo>
                    <a:pt x="2011" y="952756"/>
                    <a:pt x="0" y="947900"/>
                    <a:pt x="0" y="942837"/>
                  </a:cubicBezTo>
                  <a:lnTo>
                    <a:pt x="0" y="19091"/>
                  </a:lnTo>
                  <a:cubicBezTo>
                    <a:pt x="0" y="8547"/>
                    <a:pt x="8547" y="0"/>
                    <a:pt x="19091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77506" cy="1000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-774333" y="-867611"/>
            <a:ext cx="1548667" cy="6654427"/>
          </a:xfrm>
          <a:custGeom>
            <a:avLst/>
            <a:gdLst/>
            <a:ahLst/>
            <a:cxnLst/>
            <a:rect r="r" b="b" t="t" l="l"/>
            <a:pathLst>
              <a:path h="6654427" w="1548667">
                <a:moveTo>
                  <a:pt x="0" y="6654427"/>
                </a:moveTo>
                <a:lnTo>
                  <a:pt x="1548666" y="6654427"/>
                </a:lnTo>
                <a:lnTo>
                  <a:pt x="1548666" y="0"/>
                </a:lnTo>
                <a:lnTo>
                  <a:pt x="0" y="0"/>
                </a:lnTo>
                <a:lnTo>
                  <a:pt x="0" y="66544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42280" y="6243734"/>
            <a:ext cx="1107944" cy="4760697"/>
          </a:xfrm>
          <a:custGeom>
            <a:avLst/>
            <a:gdLst/>
            <a:ahLst/>
            <a:cxnLst/>
            <a:rect r="r" b="b" t="t" l="l"/>
            <a:pathLst>
              <a:path h="4760697" w="1107944">
                <a:moveTo>
                  <a:pt x="0" y="0"/>
                </a:moveTo>
                <a:lnTo>
                  <a:pt x="1107944" y="0"/>
                </a:lnTo>
                <a:lnTo>
                  <a:pt x="1107944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58973" y="1841809"/>
            <a:ext cx="8366162" cy="107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2"/>
              </a:lnSpc>
            </a:pPr>
            <a:r>
              <a:rPr lang="en-US" sz="8900" spc="-56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TECHNOLOGIES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05074" y="4281866"/>
            <a:ext cx="6723847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n8n - workflow automation platform 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Telegram Bot API - user interface 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Wikipedia API and NewsAPI - data sources 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Gemini AI - information processing 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17398063" y="-1088902"/>
            <a:ext cx="1779874" cy="7647896"/>
          </a:xfrm>
          <a:custGeom>
            <a:avLst/>
            <a:gdLst/>
            <a:ahLst/>
            <a:cxnLst/>
            <a:rect r="r" b="b" t="t" l="l"/>
            <a:pathLst>
              <a:path h="7647896" w="1779874">
                <a:moveTo>
                  <a:pt x="0" y="7647895"/>
                </a:moveTo>
                <a:lnTo>
                  <a:pt x="1779874" y="7647895"/>
                </a:lnTo>
                <a:lnTo>
                  <a:pt x="1779874" y="0"/>
                </a:lnTo>
                <a:lnTo>
                  <a:pt x="0" y="0"/>
                </a:lnTo>
                <a:lnTo>
                  <a:pt x="0" y="7647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67932" y="6952502"/>
            <a:ext cx="985167" cy="4233141"/>
          </a:xfrm>
          <a:custGeom>
            <a:avLst/>
            <a:gdLst/>
            <a:ahLst/>
            <a:cxnLst/>
            <a:rect r="r" b="b" t="t" l="l"/>
            <a:pathLst>
              <a:path h="4233141" w="985167">
                <a:moveTo>
                  <a:pt x="0" y="0"/>
                </a:moveTo>
                <a:lnTo>
                  <a:pt x="985168" y="0"/>
                </a:lnTo>
                <a:lnTo>
                  <a:pt x="985168" y="4233141"/>
                </a:lnTo>
                <a:lnTo>
                  <a:pt x="0" y="42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8887" y="7149696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4"/>
                </a:lnTo>
                <a:lnTo>
                  <a:pt x="0" y="345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8673" y="1802194"/>
            <a:ext cx="10185325" cy="107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2"/>
              </a:lnSpc>
            </a:pPr>
            <a:r>
              <a:rPr lang="en-US" sz="8900" spc="-56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CONCLUSIONS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59670" y="5200650"/>
            <a:ext cx="7994474" cy="427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6"/>
              </a:lnSpc>
            </a:pPr>
            <a:r>
              <a:rPr lang="en-US" sz="308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Successfully automated repetitive information search task with complete information pipeline. AI ensures stable quality and speed.</a:t>
            </a:r>
          </a:p>
          <a:p>
            <a:pPr algn="l">
              <a:lnSpc>
                <a:spcPts val="3086"/>
              </a:lnSpc>
            </a:pPr>
          </a:p>
          <a:p>
            <a:pPr algn="l">
              <a:lnSpc>
                <a:spcPts val="3086"/>
              </a:lnSpc>
            </a:pPr>
            <a:r>
              <a:rPr lang="en-US" sz="308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Practical value: instant access to comprehensive information from multiple sources without manual processing.</a:t>
            </a:r>
          </a:p>
          <a:p>
            <a:pPr algn="l">
              <a:lnSpc>
                <a:spcPts val="3086"/>
              </a:lnSpc>
            </a:pPr>
          </a:p>
          <a:p>
            <a:pPr algn="l">
              <a:lnSpc>
                <a:spcPts val="3086"/>
              </a:lnSpc>
            </a:pPr>
            <a:r>
              <a:rPr lang="en-US" sz="308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Future: expand data sources, query categories, add</a:t>
            </a:r>
            <a:r>
              <a:rPr lang="en-US" sz="308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response personalization.</a:t>
            </a:r>
          </a:p>
          <a:p>
            <a:pPr algn="l">
              <a:lnSpc>
                <a:spcPts val="308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2361385" y="4902020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7315200" y="0"/>
                </a:moveTo>
                <a:lnTo>
                  <a:pt x="0" y="0"/>
                </a:lnTo>
                <a:lnTo>
                  <a:pt x="0" y="3458094"/>
                </a:lnTo>
                <a:lnTo>
                  <a:pt x="7315200" y="345809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520327" y="-478418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7315200" y="0"/>
                </a:moveTo>
                <a:lnTo>
                  <a:pt x="0" y="0"/>
                </a:lnTo>
                <a:lnTo>
                  <a:pt x="0" y="3458094"/>
                </a:lnTo>
                <a:lnTo>
                  <a:pt x="7315200" y="345809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3005" y="687020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DAG_Lr1bTTs</dc:identifier>
  <dcterms:modified xsi:type="dcterms:W3CDTF">2011-08-01T06:04:30Z</dcterms:modified>
  <cp:revision>1</cp:revision>
  <dc:title>Keyword-Based Automation Workflow</dc:title>
</cp:coreProperties>
</file>